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7" r:id="rId3"/>
    <p:sldId id="327" r:id="rId4"/>
    <p:sldId id="335" r:id="rId5"/>
    <p:sldId id="339" r:id="rId6"/>
    <p:sldId id="333" r:id="rId7"/>
    <p:sldId id="341" r:id="rId8"/>
    <p:sldId id="364" r:id="rId9"/>
    <p:sldId id="379" r:id="rId10"/>
    <p:sldId id="363" r:id="rId11"/>
    <p:sldId id="342" r:id="rId12"/>
    <p:sldId id="373" r:id="rId13"/>
    <p:sldId id="374" r:id="rId14"/>
    <p:sldId id="359" r:id="rId15"/>
    <p:sldId id="376" r:id="rId16"/>
    <p:sldId id="377" r:id="rId17"/>
    <p:sldId id="378" r:id="rId18"/>
    <p:sldId id="331" r:id="rId19"/>
    <p:sldId id="369" r:id="rId20"/>
    <p:sldId id="343" r:id="rId21"/>
    <p:sldId id="365" r:id="rId22"/>
    <p:sldId id="366" r:id="rId23"/>
    <p:sldId id="370" r:id="rId24"/>
    <p:sldId id="367" r:id="rId25"/>
    <p:sldId id="368" r:id="rId26"/>
    <p:sldId id="371" r:id="rId27"/>
    <p:sldId id="372" r:id="rId28"/>
    <p:sldId id="36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44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Adam" userId="3f40a27ffea9c944" providerId="LiveId" clId="{9D997E4C-3BE6-4C1E-AE12-2601F2567FD7}"/>
    <pc:docChg chg="undo custSel delSld modSld">
      <pc:chgData name="Elaine Adam" userId="3f40a27ffea9c944" providerId="LiveId" clId="{9D997E4C-3BE6-4C1E-AE12-2601F2567FD7}" dt="2024-04-19T09:36:52.378" v="220" actId="113"/>
      <pc:docMkLst>
        <pc:docMk/>
      </pc:docMkLst>
      <pc:sldChg chg="del">
        <pc:chgData name="Elaine Adam" userId="3f40a27ffea9c944" providerId="LiveId" clId="{9D997E4C-3BE6-4C1E-AE12-2601F2567FD7}" dt="2024-04-19T09:33:57.335" v="0" actId="47"/>
        <pc:sldMkLst>
          <pc:docMk/>
          <pc:sldMk cId="2583692015" sldId="340"/>
        </pc:sldMkLst>
      </pc:sldChg>
      <pc:sldChg chg="modSp mod">
        <pc:chgData name="Elaine Adam" userId="3f40a27ffea9c944" providerId="LiveId" clId="{9D997E4C-3BE6-4C1E-AE12-2601F2567FD7}" dt="2024-04-19T09:36:52.378" v="220" actId="113"/>
        <pc:sldMkLst>
          <pc:docMk/>
          <pc:sldMk cId="392504068" sldId="359"/>
        </pc:sldMkLst>
        <pc:spChg chg="mod">
          <ac:chgData name="Elaine Adam" userId="3f40a27ffea9c944" providerId="LiveId" clId="{9D997E4C-3BE6-4C1E-AE12-2601F2567FD7}" dt="2024-04-19T09:36:52.378" v="220" actId="113"/>
          <ac:spMkLst>
            <pc:docMk/>
            <pc:sldMk cId="392504068" sldId="359"/>
            <ac:spMk id="3" creationId="{1CB0266E-F796-B2D0-5F44-A51E40D46870}"/>
          </ac:spMkLst>
        </pc:spChg>
      </pc:sldChg>
      <pc:sldChg chg="addSp modSp mod">
        <pc:chgData name="Elaine Adam" userId="3f40a27ffea9c944" providerId="LiveId" clId="{9D997E4C-3BE6-4C1E-AE12-2601F2567FD7}" dt="2024-04-19T09:36:08.391" v="219" actId="20577"/>
        <pc:sldMkLst>
          <pc:docMk/>
          <pc:sldMk cId="4069569552" sldId="360"/>
        </pc:sldMkLst>
        <pc:spChg chg="mod">
          <ac:chgData name="Elaine Adam" userId="3f40a27ffea9c944" providerId="LiveId" clId="{9D997E4C-3BE6-4C1E-AE12-2601F2567FD7}" dt="2024-04-19T09:36:08.391" v="219" actId="20577"/>
          <ac:spMkLst>
            <pc:docMk/>
            <pc:sldMk cId="4069569552" sldId="360"/>
            <ac:spMk id="3" creationId="{371F4563-9F7C-1DDE-A8D2-B9BC6C66868F}"/>
          </ac:spMkLst>
        </pc:spChg>
        <pc:spChg chg="add mod">
          <ac:chgData name="Elaine Adam" userId="3f40a27ffea9c944" providerId="LiveId" clId="{9D997E4C-3BE6-4C1E-AE12-2601F2567FD7}" dt="2024-04-19T09:35:11.332" v="127" actId="14100"/>
          <ac:spMkLst>
            <pc:docMk/>
            <pc:sldMk cId="4069569552" sldId="360"/>
            <ac:spMk id="4" creationId="{D4B93CB9-2F62-DA68-6323-771B4BA389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A7BB1-4BD3-41E3-9E43-E5586E2A83D3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0BA19-493F-4D11-9773-3E76126E5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6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480m of the dam is the equivalent length of almost five football pitches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0BA19-493F-4D11-9773-3E76126E58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8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0BA19-493F-4D11-9773-3E76126E58E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0BA19-493F-4D11-9773-3E76126E58E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9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D21E-7EF5-373A-61AE-60015409B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35117-0F28-B85D-60D8-02830F056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27E8B-7C8F-7192-A047-79F690F7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F6F1-4623-4C67-BC97-919F9FC2D07F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AE5FE-FB70-DD5D-4952-EC2AB52C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5964E-54D3-DF66-27A4-3917CB02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62DE-5766-6419-29DE-179F514F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92732-2DFB-70C6-77D9-13DFBE2B0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A160-720F-631B-E629-1FD742C7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F446-EAAC-477A-AA6E-074F78703D73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44F51-0B58-8BDA-6C53-D4FCC2166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5FF2F-04ED-CEA5-66A6-61DD42CB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EB781-2362-C2AC-4CFE-6DDA179E0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2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6B2E1E-5DBB-E392-5470-01E3E6E48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6959A-71F8-5CE9-1DB2-5C42FF1F4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FA6D-A833-4A29-CE6F-305811C5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6BA0-6C54-44AE-B268-F3E37A68B19A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4F6B4-8F89-526C-3BD3-78811F8F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0593-BE5D-8345-C6CC-E026777B6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5A3C1B-375A-9047-9939-AD6B8F586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03702-FA93-AC77-14F7-B69C6833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EBFCD-E68E-29EC-985A-98911BC1A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5013-DA4B-A599-CF70-45E0B9BD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C738-4DED-45DD-92D3-353F38A5F382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5150A-DCB3-F76E-0360-D42D1972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BB4BB-54BA-AFA3-CB29-81694B0F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9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7DFD-0C7F-35BD-CDE9-866F4484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2D22-6C71-7154-6EBD-56915AFEC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E4EE4-01BE-942A-DDFF-69791875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7722-3D81-4D41-AEF9-303DB0CF1C52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A36DD-B3B2-0DC1-DEB1-03CCF78A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D6F1E-FA89-653B-42A4-2C0EF356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11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541DE-21E0-7DD3-940D-53DFECC9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6FD58-4F6F-7310-3B66-F5FA0E854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6A04-357B-4414-DB2A-6FAC38A5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CEA5-4CFD-4B33-96EA-A4735C194199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8742-DE47-9AD4-EE14-70856494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53C90-051E-DE97-EB83-CB89F7A5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74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86A4-D8C8-BF32-300B-74944622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B68C-1338-A427-06CE-F1CF8549E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604E8-7E8E-6AB8-836E-95D32668B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E9096-130F-AF0F-7313-8A530D88E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45B8-A676-4E3A-ACD9-82B897E5CD02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FCE29-6259-A927-0B62-27E8F226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BDC4C-3ACE-0B66-EFC0-5BD2752F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0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7954-13F1-F5DF-4F2E-38F75675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36252-BC05-2AF7-B790-0FC71FA8D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C4EFB-1A6C-A2EA-932C-0F8CF24F8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02032-F445-C1E0-B903-B2F85F11D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D72A0-BC5D-7D76-BD6E-36B44F482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F0F10-D30D-05EC-46E4-FB062B4E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B773-FDAE-49D3-877D-97147857C8AA}" type="datetime1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5C409-8E88-AB64-A450-67B23B98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7B6FB-F929-83CF-B2B2-CC0549B7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6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F87E-269A-44DD-5716-85800196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EE828-464C-2AFE-8BD8-C0F679FD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5F7-677E-441D-B9D8-BE0FB494E319}" type="datetime1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AABFA-F21B-515F-E817-B5EEBD8E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314C6-0D4A-71CF-83B0-F31D70D5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1E01E7-24F7-630E-A260-4368A78F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037-9095-4A53-BEBE-3B5DE8C1664F}" type="datetime1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CA312-61E4-5D45-DA4F-8B0CFB7F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AC6B8-4939-0AD1-9AC4-803053B7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64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A3E0-666C-0108-D556-60BE1CBA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6DA7-CF8B-836B-22B0-391319396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B70D0-F098-9878-FE98-68443312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F98CA-4393-CBEB-D9D1-7C62D155B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F27F-751C-4B67-B8A2-54524ED626A9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CF145-7451-D084-E31C-D2335216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37B4B-4068-62BE-118F-260E50A2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1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EB5A-BA16-191D-B000-B5D7999E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2E655-4940-2699-4F38-6404495ECE0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C6888-525B-23B5-DE23-692AC8F5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AD9F-ED24-4D12-9A10-8C04D9465FDF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BD23C-CED0-2A99-542F-C4710831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0AF3-1CD0-3835-9A3F-31CDA32C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B63698-F69C-F709-65B8-005A5A4629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4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26103-3836-5FF0-D881-A4E1E33F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371C9-42E8-E158-BF94-02F0AB98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E23AB-7F9C-871F-44C9-AD39953D5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8ADBF-0F46-6A6D-5F13-B169C360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EE6F-29CD-43E6-80EC-C0C937F32646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2BE84-398D-BBF9-9FEF-2B22EF57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2FEF4-E2ED-9916-85C7-D7913DA4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8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CC1D-629C-4F90-9C4B-CF1E3677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F9DA7-06CB-68A2-0A16-CD59D8E53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CB1A-81D0-4497-9D47-C93EF35A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1980-502C-49C8-BC1E-960C01004914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11194-967A-3368-586A-269E560F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FF8FC-9D30-031A-76AD-082CF7D2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E7DD0B-2A01-6624-C140-4585330DC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75E5D-F356-E6D0-DBA6-DDB5ED973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A420F-E530-E2A0-3369-85EA9FD8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8819-6068-4891-B3DB-5419F5A07647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28D5B-F34D-4F75-6483-B98A9B8E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513A-C293-66DE-80D9-211AC2F9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1581-2144-EA4B-CEE3-8D3FFEC0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462F8-B326-37F6-7AC3-0F360C220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1757-EA5B-48BF-4B50-41B07ED5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1447-4D92-4AFE-A1E0-690EB83AA25C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141B-E890-6C18-3866-1A44FE6C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67D4-2A7A-C95A-57AE-909CE525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CDA66-0C0B-2F74-2EDB-2D1699D9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3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D1A5-3258-75C2-F33F-A67C3218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C9B3E-F3BB-27FE-642C-F18B8937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3B229-2814-DE99-E1E6-AD650DC7F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1D420-DC60-E872-DDF0-708D0811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CD4AF-F7A2-401C-A9CB-EC427DF1270B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3E4AE-4B57-50BD-51E9-DB8272F5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3C2CC-941C-7110-D81C-D5F77838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91D97-3883-9D56-ABD4-CDBC7EDED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7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6167-C31E-2D2A-3425-A39AA3ADA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AB593-0048-E00E-C101-DB073FF6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48615-ADD7-460D-835D-6ECCFE58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1119D-7F4B-85D8-2049-D839EF784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182E6E-2E12-E421-DA70-EFEDE25EF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2D3FC-9224-BC4C-12AE-849291EF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AFAB-F7CE-40C6-9A35-5DE4EDA8E1EE}" type="datetime1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90247-F5C7-C060-136C-E5FDD464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DA98E-8F6E-810D-3C5F-1081A3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1FA14-665A-62E2-3083-7DA09CCDB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9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63F7-653D-EE44-26AD-422172A3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97F70-36CE-74AF-77E5-981BBEAF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C28B-A3C5-44D8-B739-66D6E6A5D9CD}" type="datetime1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6974B-01A7-F181-AE6C-55107F64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9727D-E7E0-A1EC-744F-A298E5A1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45A23-6E91-8EF1-3BD7-A644AA50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8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8299E-F87F-E1AB-5C37-5D0A8504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29098-DE85-4686-9CCF-FB1FDB4B0757}" type="datetime1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56AAB-D262-4CD0-3009-B6ADF508A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C392-366C-24B0-91D2-FFDB0253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3F72E-E7A0-C7B8-3960-D755CD58E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7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982E-05D5-D0DF-205E-F270B3A2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6317-BB82-E435-E019-1F877454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DEC62-B33B-661B-94E7-91CA896A2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71447-12AF-83F5-8001-3E58D06E2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E02-58BE-4AAC-9EFF-A1A51DC24418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9F563-302A-1411-8B7C-B1CEA836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8943A-564A-9470-298A-EFDE78D1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26FF0C-DEBF-30BE-D4AC-48B4B53CA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20C5-C95A-CF17-CCB7-64C54C6D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E1683-DFD0-50FC-9A3F-0908F9177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9B417-94A6-92FE-662C-0BE8B2423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1D91F-3F0B-B40A-F1EF-9DD6EC8A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57E1-2366-486E-BF50-B508EA5ED3D8}" type="datetime1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C37D3-0C50-F457-A80F-D4A56276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FE9C1-4635-452A-858F-C2679046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23D5E-00BD-EB0D-296E-6E3FF6E6A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"/>
          <a:stretch/>
        </p:blipFill>
        <p:spPr>
          <a:xfrm>
            <a:off x="10788000" y="0"/>
            <a:ext cx="14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1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9AE34-7D1C-1591-CBCF-E1D81D1B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491B1-B549-5D75-FB97-C106BC54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E290C-74F4-DF7D-D180-1C5E7707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211F-BA6E-4360-8151-F24986715A35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E748E-6728-52C0-8CF1-7A163361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2B85-3666-6154-1771-B9EEBAD5B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0282-890F-4362-8DF7-208216F3AA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22787-4235-20AA-81BF-8F992B23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A5F8D-3E12-4CCB-539C-DEDCE672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876E-1D01-12DD-A544-9FA8B78FD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72FE-C9E8-49D7-B7D4-B1A2803F97B3}" type="datetime1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586FB-EBE1-955D-0ED2-D3A68BFE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472DE-717E-802B-6A98-254978DAF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8BEFA-B822-4A70-9ECC-62F187F8F5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8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peakatplanning@cheshireeast.gov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iendsofpoyntonpool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D473-7A01-D3B7-0F0C-1413284B7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913" y="2023110"/>
            <a:ext cx="10685720" cy="3176211"/>
          </a:xfrm>
        </p:spPr>
        <p:txBody>
          <a:bodyPr>
            <a:normAutofit fontScale="90000"/>
          </a:bodyPr>
          <a:lstStyle/>
          <a:p>
            <a:pPr>
              <a:lnSpc>
                <a:spcPts val="6000"/>
              </a:lnSpc>
            </a:pPr>
            <a:r>
              <a:rPr lang="en-GB" sz="7300" b="1" dirty="0">
                <a:solidFill>
                  <a:srgbClr val="0000CC"/>
                </a:solidFill>
                <a:ea typeface="Cambria"/>
              </a:rPr>
              <a:t>Friends of Poynton Pool (FoPP)</a:t>
            </a:r>
            <a:br>
              <a:rPr lang="en-GB" sz="7300" b="1" dirty="0"/>
            </a:br>
            <a:br>
              <a:rPr lang="en-GB" b="1" dirty="0"/>
            </a:br>
            <a:r>
              <a:rPr lang="en-GB" sz="4900" b="1" dirty="0"/>
              <a:t>Poynton Spillway Proposal Public Briefing</a:t>
            </a:r>
            <a:br>
              <a:rPr lang="en-GB" sz="4900" b="1" dirty="0"/>
            </a:br>
            <a:br>
              <a:rPr lang="en-GB" sz="4900" b="1" dirty="0"/>
            </a:br>
            <a:r>
              <a:rPr lang="en-GB" sz="4900" b="1" dirty="0"/>
              <a:t>Poynton British Legion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EFDD3-F538-742F-E316-0C93E68B2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3900"/>
            <a:ext cx="9144000" cy="569942"/>
          </a:xfrm>
        </p:spPr>
        <p:txBody>
          <a:bodyPr/>
          <a:lstStyle/>
          <a:p>
            <a:r>
              <a:rPr lang="en-GB" b="1" dirty="0"/>
              <a:t>18 April 2024</a:t>
            </a:r>
          </a:p>
        </p:txBody>
      </p:sp>
    </p:spTree>
    <p:extLst>
      <p:ext uri="{BB962C8B-B14F-4D97-AF65-F5344CB8AC3E}">
        <p14:creationId xmlns:p14="http://schemas.microsoft.com/office/powerpoint/2010/main" val="190288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6435776" y="1096036"/>
            <a:ext cx="5451423" cy="33718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dirty="0"/>
              <a:t>The planning officer report  identifies </a:t>
            </a:r>
            <a:r>
              <a:rPr lang="en-GB" b="1" dirty="0"/>
              <a:t>78 trees </a:t>
            </a:r>
            <a:r>
              <a:rPr lang="en-GB" dirty="0"/>
              <a:t>will be felled (application stated 31 trees) plus </a:t>
            </a:r>
            <a:r>
              <a:rPr lang="en-GB" b="1" dirty="0"/>
              <a:t>two 40m sections of Hawthorn Hedgerow </a:t>
            </a:r>
            <a:r>
              <a:rPr lang="en-GB" dirty="0"/>
              <a:t>will be removed</a:t>
            </a:r>
          </a:p>
          <a:p>
            <a:pPr marL="0" indent="0">
              <a:lnSpc>
                <a:spcPts val="4500"/>
              </a:lnSpc>
              <a:buNone/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Planning application impact (1 of 2)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6096AE-CBAA-B58E-CF15-581341DC1090}"/>
              </a:ext>
            </a:extLst>
          </p:cNvPr>
          <p:cNvSpPr txBox="1">
            <a:spLocks/>
          </p:cNvSpPr>
          <p:nvPr/>
        </p:nvSpPr>
        <p:spPr>
          <a:xfrm>
            <a:off x="198978" y="4372133"/>
            <a:ext cx="11688221" cy="2457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dirty="0"/>
              <a:t>A further 49 trees and 10 groups of trees are also impacted 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planning officer says: </a:t>
            </a:r>
            <a:r>
              <a:rPr lang="en-GB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i="1" dirty="0">
                <a:cs typeface="Times New Roman" panose="02020603050405020304" pitchFamily="18" charset="0"/>
              </a:rPr>
              <a:t>The creation of two 40m wide gaps within this prominent roadside woodland … </a:t>
            </a:r>
            <a:r>
              <a:rPr lang="en-GB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will be a brutal intervention, and unequivocally harmful.”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500"/>
              </a:lnSpc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2CFE26-EF6D-C484-DD7D-F1FF8369C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8" y="1038876"/>
            <a:ext cx="5451424" cy="32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9608" y="1047908"/>
            <a:ext cx="10135192" cy="53047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Loss of woodland associated with the proposed development will result in a significant adverse effect upon the Local Wildlife Site </a:t>
            </a:r>
            <a:r>
              <a:rPr lang="en-GB" sz="3200" i="1" dirty="0"/>
              <a:t>(CEC Nature Conservation Officer)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The permanent loss of trees will mean traffic on London Road North and the mid-20th century dwellings to the east will be clearly visible all year round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A 480m concrete kerbstone will be laid by the Pool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Works could severely damage the historic embankment 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The scheme will cost of over £1.4m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500"/>
              </a:lnSpc>
              <a:spcAft>
                <a:spcPts val="1200"/>
              </a:spcAft>
            </a:pPr>
            <a:endParaRPr lang="en-GB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500"/>
              </a:lnSpc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Planning application impact (2 of 2)</a:t>
            </a:r>
          </a:p>
        </p:txBody>
      </p:sp>
    </p:spTree>
    <p:extLst>
      <p:ext uri="{BB962C8B-B14F-4D97-AF65-F5344CB8AC3E}">
        <p14:creationId xmlns:p14="http://schemas.microsoft.com/office/powerpoint/2010/main" val="376851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235745" y="1038155"/>
            <a:ext cx="10609463" cy="55249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n-GB" sz="3200" dirty="0"/>
              <a:t>The flood study was a computer model using data on Poynton Pool to test whether the Pool could withstand a 1 in 1000-year design flood event and 1 in 10,000-year safety check flood event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The safety check flood allows for some damage provided the integrity of the embankment is maintained and there is no breach and sudden release of water 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The model identified there was a risk of dam failure and was the justification for the proposed works </a:t>
            </a:r>
            <a:r>
              <a:rPr lang="en-GB" sz="3200" b="1" dirty="0"/>
              <a:t>BUT….</a:t>
            </a:r>
          </a:p>
          <a:p>
            <a:pPr>
              <a:lnSpc>
                <a:spcPts val="4500"/>
              </a:lnSpc>
            </a:pPr>
            <a:endParaRPr lang="en-GB" sz="3200" dirty="0"/>
          </a:p>
          <a:p>
            <a:pPr>
              <a:lnSpc>
                <a:spcPts val="4500"/>
              </a:lnSpc>
            </a:pPr>
            <a:endParaRPr lang="en-GB" sz="3200" dirty="0"/>
          </a:p>
          <a:p>
            <a:pPr>
              <a:lnSpc>
                <a:spcPts val="4500"/>
              </a:lnSpc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2019 Flood study</a:t>
            </a:r>
          </a:p>
        </p:txBody>
      </p:sp>
    </p:spTree>
    <p:extLst>
      <p:ext uri="{BB962C8B-B14F-4D97-AF65-F5344CB8AC3E}">
        <p14:creationId xmlns:p14="http://schemas.microsoft.com/office/powerpoint/2010/main" val="162947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9607" y="951233"/>
            <a:ext cx="5526740" cy="50851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buNone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Flood Study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Jacobs used previous volume estimates of </a:t>
            </a:r>
            <a:r>
              <a:rPr lang="en-GB" sz="3200" b="1" dirty="0"/>
              <a:t>130,000m</a:t>
            </a:r>
            <a:r>
              <a:rPr lang="en-GB" sz="3200" b="1" baseline="30000" dirty="0"/>
              <a:t>3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Main outflow pipe diameter </a:t>
            </a:r>
            <a:r>
              <a:rPr lang="en-GB" sz="3200" b="1" dirty="0"/>
              <a:t>450mm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Direct catchment of </a:t>
            </a:r>
            <a:r>
              <a:rPr lang="en-GB" sz="3200" b="1" dirty="0"/>
              <a:t>1.96km</a:t>
            </a:r>
            <a:r>
              <a:rPr lang="en-GB" sz="3200" b="1" baseline="30000" dirty="0"/>
              <a:t>2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Dam composition. Unknown, assumed marl </a:t>
            </a:r>
          </a:p>
          <a:p>
            <a:pPr>
              <a:lnSpc>
                <a:spcPts val="4500"/>
              </a:lnSpc>
            </a:pPr>
            <a:endParaRPr lang="en-GB" sz="3200" baseline="30000" dirty="0"/>
          </a:p>
          <a:p>
            <a:pPr>
              <a:lnSpc>
                <a:spcPts val="4500"/>
              </a:lnSpc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576"/>
            <a:ext cx="10515600" cy="10876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Impact Flood study data issues (1 of 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5A355E-539B-224B-E41F-C8871B6C1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28571"/>
              </p:ext>
            </p:extLst>
          </p:nvPr>
        </p:nvGraphicFramePr>
        <p:xfrm>
          <a:off x="-231973" y="7822106"/>
          <a:ext cx="11077181" cy="3226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6864">
                  <a:extLst>
                    <a:ext uri="{9D8B030D-6E8A-4147-A177-3AD203B41FA5}">
                      <a16:colId xmlns:a16="http://schemas.microsoft.com/office/drawing/2014/main" val="3036853338"/>
                    </a:ext>
                  </a:extLst>
                </a:gridCol>
                <a:gridCol w="2433439">
                  <a:extLst>
                    <a:ext uri="{9D8B030D-6E8A-4147-A177-3AD203B41FA5}">
                      <a16:colId xmlns:a16="http://schemas.microsoft.com/office/drawing/2014/main" val="4212640265"/>
                    </a:ext>
                  </a:extLst>
                </a:gridCol>
                <a:gridCol w="2433439">
                  <a:extLst>
                    <a:ext uri="{9D8B030D-6E8A-4147-A177-3AD203B41FA5}">
                      <a16:colId xmlns:a16="http://schemas.microsoft.com/office/drawing/2014/main" val="875676002"/>
                    </a:ext>
                  </a:extLst>
                </a:gridCol>
                <a:gridCol w="2433439">
                  <a:extLst>
                    <a:ext uri="{9D8B030D-6E8A-4147-A177-3AD203B41FA5}">
                      <a16:colId xmlns:a16="http://schemas.microsoft.com/office/drawing/2014/main" val="2525167327"/>
                    </a:ext>
                  </a:extLst>
                </a:gridCol>
              </a:tblGrid>
              <a:tr h="23419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2019 Flood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Environment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FoPP 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Pool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130,000m</a:t>
                      </a:r>
                      <a:r>
                        <a:rPr lang="en-GB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130,000m</a:t>
                      </a:r>
                      <a:r>
                        <a:rPr lang="en-GB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61,500m</a:t>
                      </a:r>
                      <a:r>
                        <a:rPr lang="en-GB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0222"/>
                  </a:ext>
                </a:extLst>
              </a:tr>
              <a:tr h="462878">
                <a:tc>
                  <a:txBody>
                    <a:bodyPr/>
                    <a:lstStyle/>
                    <a:p>
                      <a:r>
                        <a:rPr lang="en-GB" dirty="0"/>
                        <a:t>Direct catchment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1.96km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1.96km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1.00km</a:t>
                      </a:r>
                      <a:r>
                        <a:rPr lang="en-GB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59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Main outflow pipe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450mm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600mm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05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Dam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Unknown. Assumed marl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Possibly a permeable weir.</a:t>
                      </a:r>
                    </a:p>
                    <a:p>
                      <a:pPr algn="ctr"/>
                      <a:r>
                        <a:rPr lang="en-GB" dirty="0"/>
                        <a:t>Requires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55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Lowest 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4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Water </a:t>
                      </a:r>
                      <a:r>
                        <a:rPr lang="en-GB" dirty="0" err="1"/>
                        <a:t>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97086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0266E-F796-B2D0-5F44-A51E40D46870}"/>
              </a:ext>
            </a:extLst>
          </p:cNvPr>
          <p:cNvSpPr txBox="1">
            <a:spLocks/>
          </p:cNvSpPr>
          <p:nvPr/>
        </p:nvSpPr>
        <p:spPr>
          <a:xfrm>
            <a:off x="6335655" y="953691"/>
            <a:ext cx="5526740" cy="55045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500"/>
              </a:lnSpc>
              <a:buNone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FoPP Findings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Volume calculated to be </a:t>
            </a:r>
            <a:r>
              <a:rPr lang="en-GB" sz="3200" b="1" dirty="0"/>
              <a:t>61,500m</a:t>
            </a:r>
            <a:r>
              <a:rPr lang="en-GB" sz="3200" b="1" baseline="30000" dirty="0"/>
              <a:t>3</a:t>
            </a:r>
            <a:r>
              <a:rPr lang="en-GB" sz="3200" baseline="30000" dirty="0"/>
              <a:t> 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Main outflow pipe diameter </a:t>
            </a:r>
            <a:r>
              <a:rPr lang="en-GB" sz="3200" b="1" dirty="0"/>
              <a:t>600mm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Direct catchment of </a:t>
            </a:r>
            <a:r>
              <a:rPr lang="en-GB" sz="3200" b="1" dirty="0"/>
              <a:t>1.00km</a:t>
            </a:r>
            <a:r>
              <a:rPr lang="en-GB" sz="3200" b="1" baseline="30000" dirty="0"/>
              <a:t>2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Dam composition. Possibly a permeable weir. Requires investigation</a:t>
            </a:r>
          </a:p>
          <a:p>
            <a:pPr>
              <a:lnSpc>
                <a:spcPts val="4500"/>
              </a:lnSpc>
            </a:pPr>
            <a:endParaRPr lang="en-GB" sz="3200" baseline="30000" dirty="0"/>
          </a:p>
          <a:p>
            <a:pPr marL="0" indent="0">
              <a:lnSpc>
                <a:spcPts val="45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250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9608" y="1272374"/>
            <a:ext cx="10609463" cy="414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n-GB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Poynton Pool is a statutory reservoir and therefore </a:t>
            </a:r>
            <a:r>
              <a:rPr lang="en-GB" sz="3200" u="sng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must comply </a:t>
            </a:r>
            <a:r>
              <a:rPr lang="en-GB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the provision of the Act </a:t>
            </a:r>
          </a:p>
          <a:p>
            <a:pPr>
              <a:lnSpc>
                <a:spcPts val="4500"/>
              </a:lnSpc>
            </a:pPr>
            <a:r>
              <a:rPr lang="en-GB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 proposals are based on a flood study that contains significant material errors and </a:t>
            </a:r>
            <a:r>
              <a:rPr lang="en-GB" sz="3200" dirty="0"/>
              <a:t>inaccurate design data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A revised flood study would inform an alternative solution based on the risks/consequences identified</a:t>
            </a:r>
          </a:p>
          <a:p>
            <a:pPr>
              <a:lnSpc>
                <a:spcPts val="4500"/>
              </a:lnSpc>
            </a:pPr>
            <a:r>
              <a:rPr lang="en-GB" sz="3200" dirty="0"/>
              <a:t>FoPP have asked that CEC defer their decision for further investigations to be undertaken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Flood study / data issues (2 of 2)</a:t>
            </a:r>
          </a:p>
        </p:txBody>
      </p:sp>
    </p:spTree>
    <p:extLst>
      <p:ext uri="{BB962C8B-B14F-4D97-AF65-F5344CB8AC3E}">
        <p14:creationId xmlns:p14="http://schemas.microsoft.com/office/powerpoint/2010/main" val="186386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9608" y="1272374"/>
            <a:ext cx="10609463" cy="4145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57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Poynton Pool is a ‘puddle’ compared to Toddbrook reservoir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1CC53-E9C8-7FF7-0427-4F8BE44B9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69" y="1272374"/>
            <a:ext cx="10077159" cy="4912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1120F-F84F-9A3B-CC5C-DF4A094C84AB}"/>
              </a:ext>
            </a:extLst>
          </p:cNvPr>
          <p:cNvSpPr txBox="1"/>
          <p:nvPr/>
        </p:nvSpPr>
        <p:spPr>
          <a:xfrm>
            <a:off x="1093155" y="4902009"/>
            <a:ext cx="984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Toddbrook contains 20 times more water than Poynton Pool</a:t>
            </a:r>
          </a:p>
        </p:txBody>
      </p:sp>
    </p:spTree>
    <p:extLst>
      <p:ext uri="{BB962C8B-B14F-4D97-AF65-F5344CB8AC3E}">
        <p14:creationId xmlns:p14="http://schemas.microsoft.com/office/powerpoint/2010/main" val="383216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09FD-4468-CE73-A348-90CE92F2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4" y="85064"/>
            <a:ext cx="113071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800" b="1" dirty="0">
                <a:solidFill>
                  <a:srgbClr val="0000CC"/>
                </a:solidFill>
              </a:rPr>
              <a:t>How does rainfall affect Poynton Pool?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4563-9F7C-1DDE-A8D2-B9BC6C66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04" y="5949296"/>
            <a:ext cx="11432491" cy="60725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n-GB" sz="7200" dirty="0">
                <a:cs typeface="Calibri"/>
              </a:rPr>
              <a:t>Poynton Pool height has varied by a </a:t>
            </a:r>
            <a:r>
              <a:rPr lang="en-GB" sz="7200" b="1" dirty="0">
                <a:cs typeface="Calibri"/>
              </a:rPr>
              <a:t>maximum of 7cms </a:t>
            </a:r>
            <a:r>
              <a:rPr lang="en-GB" sz="7200" dirty="0">
                <a:cs typeface="Calibri"/>
              </a:rPr>
              <a:t>in the last 9 months whereas Poynton Brook has varied by </a:t>
            </a:r>
            <a:r>
              <a:rPr lang="en-GB" sz="7200" b="1" dirty="0">
                <a:cs typeface="Calibri"/>
              </a:rPr>
              <a:t>72cms</a:t>
            </a:r>
          </a:p>
          <a:p>
            <a:pPr>
              <a:lnSpc>
                <a:spcPts val="4500"/>
              </a:lnSpc>
            </a:pPr>
            <a:endParaRPr lang="en-GB" sz="3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F408CA2-059C-8478-D6A6-F2B63D778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4286"/>
          <a:stretch/>
        </p:blipFill>
        <p:spPr bwMode="auto">
          <a:xfrm>
            <a:off x="248452" y="1038153"/>
            <a:ext cx="11113787" cy="50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4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5" y="1825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5400" b="1" dirty="0">
                <a:solidFill>
                  <a:srgbClr val="0000CC"/>
                </a:solidFill>
              </a:rPr>
              <a:t>FoPP alternative options (1 of 2)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9325-7149-E805-BBA4-A58AECA8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43" y="1333086"/>
            <a:ext cx="6932456" cy="4833145"/>
          </a:xfrm>
        </p:spPr>
        <p:txBody>
          <a:bodyPr>
            <a:normAutofit/>
          </a:bodyPr>
          <a:lstStyle/>
          <a:p>
            <a:pPr marL="0" indent="0">
              <a:lnSpc>
                <a:spcPts val="4500"/>
              </a:lnSpc>
              <a:spcBef>
                <a:spcPts val="1200"/>
              </a:spcBef>
              <a:buNone/>
            </a:pPr>
            <a:r>
              <a:rPr lang="en-GB" sz="3200" dirty="0"/>
              <a:t>Produced by a Civil Engineer and Civil and Structural Designer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GB" sz="3200" dirty="0"/>
              <a:t>Two conventional alternative options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GB" sz="3200" dirty="0"/>
              <a:t>Reinforced concrete spillway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GB" sz="3200" dirty="0"/>
              <a:t>Follows line of existing overflow structure and culvert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GB" sz="3200" dirty="0"/>
              <a:t>Double sided weir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buNone/>
            </a:pP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A244A-DC99-0A46-9B08-1ABCB2FE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5038" y="2016556"/>
            <a:ext cx="4208188" cy="315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19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35" y="1825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5400" b="1" dirty="0">
                <a:solidFill>
                  <a:srgbClr val="0000CC"/>
                </a:solidFill>
              </a:rPr>
              <a:t>FoPP alternative options (2 of 2)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79325-7149-E805-BBA4-A58AECA84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43" y="1003777"/>
            <a:ext cx="10287548" cy="566515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ts val="4500"/>
              </a:lnSpc>
              <a:spcBef>
                <a:spcPts val="1200"/>
              </a:spcBef>
              <a:buNone/>
            </a:pPr>
            <a:r>
              <a:rPr lang="en-GB" sz="5800" b="1" dirty="0"/>
              <a:t>Option 1C 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GB" sz="5800" dirty="0"/>
              <a:t>the emergency outfall is onto London Road North (B5092) as with the application proposal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buNone/>
            </a:pPr>
            <a:r>
              <a:rPr lang="en-GB" sz="5800" b="1" dirty="0"/>
              <a:t>Option 2C </a:t>
            </a:r>
          </a:p>
          <a:p>
            <a:pPr>
              <a:lnSpc>
                <a:spcPts val="4500"/>
              </a:lnSpc>
              <a:spcBef>
                <a:spcPts val="1200"/>
              </a:spcBef>
            </a:pPr>
            <a:r>
              <a:rPr lang="en-GB" sz="5800" dirty="0"/>
              <a:t>proposes two 1200mm diameter pipes beneath the B5092 to accommodate normal flow and extreme flood events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buNone/>
            </a:pPr>
            <a:r>
              <a:rPr lang="en-GB" sz="5800" b="1" dirty="0">
                <a:solidFill>
                  <a:srgbClr val="0000CC"/>
                </a:solidFill>
                <a:ea typeface="+mj-ea"/>
                <a:cs typeface="+mj-cs"/>
              </a:rPr>
              <a:t>Both options have been designed to pass the design floods calculated by CEC’s technical advisors</a:t>
            </a:r>
          </a:p>
        </p:txBody>
      </p:sp>
    </p:spTree>
    <p:extLst>
      <p:ext uri="{BB962C8B-B14F-4D97-AF65-F5344CB8AC3E}">
        <p14:creationId xmlns:p14="http://schemas.microsoft.com/office/powerpoint/2010/main" val="77355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276" y="1340661"/>
            <a:ext cx="7191447" cy="3691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5400" b="1" dirty="0">
                <a:solidFill>
                  <a:srgbClr val="0000CC"/>
                </a:solidFill>
              </a:rPr>
              <a:t>FoPP Option 1C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4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BBE6-EF19-AF57-07C0-12EE38E6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>
                <a:solidFill>
                  <a:srgbClr val="0000CC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D114-DB03-80DB-72DD-68B490F4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341"/>
            <a:ext cx="9814560" cy="51549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4500"/>
              </a:lnSpc>
              <a:spcBef>
                <a:spcPts val="1200"/>
              </a:spcBef>
              <a:buSzPct val="95000"/>
            </a:pPr>
            <a:r>
              <a:rPr lang="en-GB" sz="3600" dirty="0"/>
              <a:t>Introductions and background</a:t>
            </a:r>
          </a:p>
          <a:p>
            <a:pPr>
              <a:lnSpc>
                <a:spcPts val="4500"/>
              </a:lnSpc>
              <a:spcBef>
                <a:spcPts val="1200"/>
              </a:spcBef>
              <a:buSzPct val="95000"/>
            </a:pPr>
            <a:r>
              <a:rPr lang="en-GB" sz="3600" dirty="0"/>
              <a:t>Planning application update</a:t>
            </a:r>
          </a:p>
          <a:p>
            <a:pPr>
              <a:lnSpc>
                <a:spcPts val="4500"/>
              </a:lnSpc>
              <a:spcBef>
                <a:spcPts val="1200"/>
              </a:spcBef>
              <a:buSzPct val="95000"/>
            </a:pPr>
            <a:r>
              <a:rPr lang="en-GB" sz="3600" dirty="0"/>
              <a:t>FoPP alternative spillway options</a:t>
            </a:r>
          </a:p>
          <a:p>
            <a:pPr>
              <a:lnSpc>
                <a:spcPts val="4500"/>
              </a:lnSpc>
              <a:spcBef>
                <a:spcPts val="1200"/>
              </a:spcBef>
              <a:buSzPct val="95000"/>
            </a:pPr>
            <a:r>
              <a:rPr lang="en-GB" sz="3600" dirty="0"/>
              <a:t>What comes next?</a:t>
            </a:r>
          </a:p>
          <a:p>
            <a:pPr>
              <a:lnSpc>
                <a:spcPts val="4500"/>
              </a:lnSpc>
              <a:spcBef>
                <a:spcPts val="1200"/>
              </a:spcBef>
              <a:buSzPct val="95000"/>
            </a:pPr>
            <a:r>
              <a:rPr lang="en-GB" sz="3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21026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B4713-B1F4-42BD-05FC-38797748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59" y="119260"/>
            <a:ext cx="9289383" cy="673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0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BC396-503E-79F5-1C29-1CE2A5A2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063" y="0"/>
            <a:ext cx="9671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276" y="1340661"/>
            <a:ext cx="7191447" cy="3691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5400" b="1" dirty="0">
                <a:solidFill>
                  <a:srgbClr val="0000CC"/>
                </a:solidFill>
              </a:rPr>
              <a:t>FoPP Option 2C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06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81539-D19A-9C4F-E3F9-ABC96D39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73" y="0"/>
            <a:ext cx="9677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4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F8851-8D27-1CCB-67B9-7A83A652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4" y="0"/>
            <a:ext cx="9568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0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421481" y="1456530"/>
            <a:ext cx="10515600" cy="52363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 a single remnant beech stump will need to be removed and some adjacent minor vegetation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anticipated that 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further mature trees will be affected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the works with the associated risk of root die back seepage and potentially terminal decline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emergency drawdown is provided by a simple penstock (sluice) in the base of the weir i.e. no need to mobilise emergency equipment at short notice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has a 100-year design life with minimal inspection and maintenance required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a conventional reservoir overflow solution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4500"/>
              </a:lnSpc>
              <a:buNone/>
            </a:pPr>
            <a:endParaRPr lang="en-GB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Benefits of FoPP alternative options (1 of 2)</a:t>
            </a:r>
          </a:p>
        </p:txBody>
      </p:sp>
    </p:spTree>
    <p:extLst>
      <p:ext uri="{BB962C8B-B14F-4D97-AF65-F5344CB8AC3E}">
        <p14:creationId xmlns:p14="http://schemas.microsoft.com/office/powerpoint/2010/main" val="1068261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64331" y="1256505"/>
            <a:ext cx="10387013" cy="52363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scheme is easy to construct with access direct from London Road North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incorporates a new Environment Agency compliant trash screen which can be cleaned and directly accessed from the highway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historic embankment will remain intact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480m concrete kerb will not be required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proposal will not require a costly carbon offset mitigation scheme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landscape management plan will not be required 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ts val="4500"/>
              </a:lnSpc>
              <a:buNone/>
            </a:pPr>
            <a:endParaRPr lang="en-GB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Benefits of FoPP alternative options (2 of 2)</a:t>
            </a:r>
          </a:p>
        </p:txBody>
      </p:sp>
    </p:spTree>
    <p:extLst>
      <p:ext uri="{BB962C8B-B14F-4D97-AF65-F5344CB8AC3E}">
        <p14:creationId xmlns:p14="http://schemas.microsoft.com/office/powerpoint/2010/main" val="1893330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09FD-4468-CE73-A348-90CE92F2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4" y="85064"/>
            <a:ext cx="113071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6000" b="1" dirty="0">
                <a:solidFill>
                  <a:srgbClr val="0000CC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F4563-9F7C-1DDE-A8D2-B9BC6C66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38" y="1732548"/>
            <a:ext cx="10339088" cy="35682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n-GB" sz="3200" dirty="0">
                <a:cs typeface="Calibri"/>
              </a:rPr>
              <a:t>Strategic Planning Board</a:t>
            </a:r>
          </a:p>
          <a:p>
            <a:pPr marL="0" indent="0" algn="ctr">
              <a:lnSpc>
                <a:spcPts val="4500"/>
              </a:lnSpc>
              <a:buNone/>
            </a:pPr>
            <a:r>
              <a:rPr lang="en-GB" sz="3200" dirty="0">
                <a:cs typeface="Calibri"/>
              </a:rPr>
              <a:t>10:00 am Wednesday, 24 April 2024</a:t>
            </a:r>
          </a:p>
          <a:p>
            <a:pPr marL="0" indent="0" algn="ctr">
              <a:lnSpc>
                <a:spcPts val="4500"/>
              </a:lnSpc>
              <a:buNone/>
            </a:pPr>
            <a:r>
              <a:rPr lang="en-GB" sz="3200" dirty="0">
                <a:cs typeface="Calibri"/>
              </a:rPr>
              <a:t>Venue: Council Chamber</a:t>
            </a:r>
          </a:p>
          <a:p>
            <a:pPr marL="0" indent="0" algn="ctr">
              <a:lnSpc>
                <a:spcPts val="4500"/>
              </a:lnSpc>
              <a:buNone/>
            </a:pPr>
            <a:r>
              <a:rPr lang="en-GB" sz="3200" dirty="0">
                <a:cs typeface="Calibri"/>
              </a:rPr>
              <a:t>Town Hall, Macclesfield, SK10 1EA</a:t>
            </a:r>
          </a:p>
          <a:p>
            <a:pPr marL="0" indent="0" algn="ctr">
              <a:lnSpc>
                <a:spcPts val="4500"/>
              </a:lnSpc>
              <a:buNone/>
            </a:pPr>
            <a:r>
              <a:rPr lang="en-GB" sz="3200" dirty="0">
                <a:cs typeface="Calibri"/>
              </a:rPr>
              <a:t>If you are planning to attend email: </a:t>
            </a:r>
            <a:r>
              <a:rPr lang="en-GB" sz="3200" dirty="0">
                <a:cs typeface="Calibri"/>
                <a:hlinkClick r:id="rId3"/>
              </a:rPr>
              <a:t>speakatplanning@cheshireeast.gov.uk</a:t>
            </a:r>
            <a:endParaRPr lang="en-GB" sz="3200" dirty="0">
              <a:cs typeface="Calibri"/>
            </a:endParaRPr>
          </a:p>
          <a:p>
            <a:pPr marL="0" indent="0" algn="ctr">
              <a:lnSpc>
                <a:spcPts val="4500"/>
              </a:lnSpc>
              <a:buNone/>
            </a:pPr>
            <a:endParaRPr lang="en-GB" sz="3200" dirty="0">
              <a:cs typeface="Calibri"/>
            </a:endParaRPr>
          </a:p>
          <a:p>
            <a:pPr marL="0" indent="0" algn="ctr">
              <a:lnSpc>
                <a:spcPts val="4500"/>
              </a:lnSpc>
              <a:buNone/>
            </a:pPr>
            <a:endParaRPr lang="en-GB" sz="3200" dirty="0">
              <a:cs typeface="Calibri"/>
            </a:endParaRPr>
          </a:p>
          <a:p>
            <a:pPr>
              <a:lnSpc>
                <a:spcPts val="4500"/>
              </a:lnSpc>
            </a:pP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93CB9-2F62-DA68-6323-771B4BA389A1}"/>
              </a:ext>
            </a:extLst>
          </p:cNvPr>
          <p:cNvSpPr txBox="1"/>
          <p:nvPr/>
        </p:nvSpPr>
        <p:spPr>
          <a:xfrm>
            <a:off x="1031277" y="5802659"/>
            <a:ext cx="957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want to contact Friends of Poynton Pool our email is: </a:t>
            </a:r>
            <a:r>
              <a:rPr lang="en-GB" dirty="0">
                <a:hlinkClick r:id="rId4"/>
              </a:rPr>
              <a:t>friendsofpoyntonpool@gmail.com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6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8E54-3DB6-69DE-B870-E9066F1D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2" y="18256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6000" b="1" dirty="0">
                <a:solidFill>
                  <a:srgbClr val="0000CC"/>
                </a:solidFill>
              </a:rPr>
              <a:t>Friends of Poynton Pool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DCD5A-DBBE-FF11-9AD5-92AC11F66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263" y="3162586"/>
            <a:ext cx="9996516" cy="3004458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Mike Ellison – Chair and Tree Consultant</a:t>
            </a:r>
          </a:p>
          <a:p>
            <a:r>
              <a:rPr lang="en-GB" sz="3200" dirty="0"/>
              <a:t>Stewart Tennant – Chartered Engineer and Fellow of the Institution of Civil Engineers</a:t>
            </a:r>
          </a:p>
          <a:p>
            <a:r>
              <a:rPr lang="en-GB" sz="3200" dirty="0"/>
              <a:t>John Borthwick – Structural and Civils Designer</a:t>
            </a:r>
          </a:p>
          <a:p>
            <a:r>
              <a:rPr lang="en-GB" sz="3200" dirty="0"/>
              <a:t>Gwenda Mayers – Vice chair</a:t>
            </a:r>
          </a:p>
          <a:p>
            <a:r>
              <a:rPr lang="en-GB" sz="3200" dirty="0"/>
              <a:t>Jen Hartshorne – Treasurer and Social Media</a:t>
            </a:r>
          </a:p>
          <a:p>
            <a:r>
              <a:rPr lang="en-GB" sz="3200" dirty="0"/>
              <a:t>Elaine Adam – Secretary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b="1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349E8-658B-B92C-6D91-8920A22220B3}"/>
              </a:ext>
            </a:extLst>
          </p:cNvPr>
          <p:cNvSpPr txBox="1"/>
          <p:nvPr/>
        </p:nvSpPr>
        <p:spPr>
          <a:xfrm>
            <a:off x="349102" y="1194294"/>
            <a:ext cx="10303658" cy="17876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group of locals came together due to a shared appreciation of Poynton Park, its trees and its wildlife. Below are some of our members here to answer questions today:</a:t>
            </a:r>
          </a:p>
        </p:txBody>
      </p:sp>
    </p:spTree>
    <p:extLst>
      <p:ext uri="{BB962C8B-B14F-4D97-AF65-F5344CB8AC3E}">
        <p14:creationId xmlns:p14="http://schemas.microsoft.com/office/powerpoint/2010/main" val="236448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BBE6-EF19-AF57-07C0-12EE38E6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>
                <a:solidFill>
                  <a:srgbClr val="0000CC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D114-DB03-80DB-72DD-68B490F48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154430"/>
            <a:ext cx="10249786" cy="56121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500"/>
              </a:lnSpc>
              <a:spcBef>
                <a:spcPts val="600"/>
              </a:spcBef>
              <a:buSzPct val="95000"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FoPP DOES NOT </a:t>
            </a:r>
            <a:r>
              <a:rPr lang="en-GB" sz="3200" dirty="0"/>
              <a:t>object to flood alleviation work at Poynton Pool </a:t>
            </a:r>
            <a:r>
              <a:rPr lang="en-GB" sz="3200" i="1" dirty="0"/>
              <a:t>if</a:t>
            </a:r>
            <a:r>
              <a:rPr lang="en-GB" sz="3200" dirty="0"/>
              <a:t> based on accurate data </a:t>
            </a:r>
          </a:p>
          <a:p>
            <a:pPr>
              <a:lnSpc>
                <a:spcPts val="4500"/>
              </a:lnSpc>
              <a:spcBef>
                <a:spcPts val="600"/>
              </a:spcBef>
              <a:buSzPct val="95000"/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FoPP DOES OBJECT </a:t>
            </a:r>
            <a:r>
              <a:rPr lang="en-GB" sz="3200" dirty="0"/>
              <a:t>to the solution proposed by CEC</a:t>
            </a:r>
            <a:endParaRPr lang="en-GB" sz="3200" dirty="0">
              <a:ea typeface="Calibri"/>
              <a:cs typeface="Calibri"/>
            </a:endParaRPr>
          </a:p>
          <a:p>
            <a:pPr lvl="1">
              <a:lnSpc>
                <a:spcPts val="4500"/>
              </a:lnSpc>
              <a:spcBef>
                <a:spcPts val="600"/>
              </a:spcBef>
              <a:buSzPct val="95000"/>
            </a:pPr>
            <a:r>
              <a:rPr lang="en-GB" sz="3200" dirty="0"/>
              <a:t>Since publication of the Jacobs Reports, new evidence is available from follow up research by various specialists and subject matter experts</a:t>
            </a:r>
            <a:endParaRPr lang="en-GB" sz="3200" dirty="0">
              <a:ea typeface="Calibri"/>
              <a:cs typeface="Calibri"/>
            </a:endParaRPr>
          </a:p>
          <a:p>
            <a:pPr lvl="1">
              <a:lnSpc>
                <a:spcPts val="4500"/>
              </a:lnSpc>
              <a:spcBef>
                <a:spcPts val="600"/>
              </a:spcBef>
              <a:buSzPct val="95000"/>
            </a:pPr>
            <a:r>
              <a:rPr lang="en-GB" sz="3200" dirty="0"/>
              <a:t>The FoPP Team has designed two alternative, more environmentally friendly solutions for CEC to review</a:t>
            </a:r>
            <a:endParaRPr lang="en-GB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44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6232" y="1325563"/>
            <a:ext cx="7857130" cy="26142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3695" lvl="1">
              <a:lnSpc>
                <a:spcPts val="4500"/>
              </a:lnSpc>
              <a:spcBef>
                <a:spcPts val="600"/>
              </a:spcBef>
            </a:pPr>
            <a:r>
              <a:rPr lang="en-GB" sz="3600" dirty="0"/>
              <a:t>The </a:t>
            </a:r>
            <a:r>
              <a:rPr lang="en-GB" sz="3600" b="1" dirty="0"/>
              <a:t>‘spillway’ </a:t>
            </a:r>
            <a:r>
              <a:rPr lang="en-GB" sz="3600" dirty="0"/>
              <a:t>is like the bath overflow</a:t>
            </a:r>
            <a:endParaRPr lang="en-GB" sz="3600" dirty="0">
              <a:cs typeface="Calibri"/>
            </a:endParaRPr>
          </a:p>
          <a:p>
            <a:pPr marL="353695" lvl="1">
              <a:lnSpc>
                <a:spcPts val="4800"/>
              </a:lnSpc>
              <a:spcAft>
                <a:spcPts val="600"/>
              </a:spcAft>
            </a:pPr>
            <a:r>
              <a:rPr lang="en-GB" sz="3600" dirty="0"/>
              <a:t>The </a:t>
            </a:r>
            <a:r>
              <a:rPr lang="en-GB" sz="3600" b="1" dirty="0"/>
              <a:t>‘freeboard’ </a:t>
            </a:r>
            <a:r>
              <a:rPr lang="en-GB" sz="3600" dirty="0"/>
              <a:t>is the distance between   the overflow and the top of the bath</a:t>
            </a:r>
            <a:endParaRPr lang="en-GB" sz="3600" dirty="0">
              <a:cs typeface="Calibri"/>
            </a:endParaRPr>
          </a:p>
          <a:p>
            <a:pPr marL="0" indent="0">
              <a:lnSpc>
                <a:spcPts val="4500"/>
              </a:lnSpc>
              <a:buNone/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7" y="0"/>
            <a:ext cx="115361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ts val="4500"/>
              </a:lnSpc>
              <a:spcAft>
                <a:spcPts val="1200"/>
              </a:spcAft>
              <a:buNone/>
            </a:pPr>
            <a:r>
              <a:rPr lang="en-GB" sz="5400" b="1" dirty="0">
                <a:solidFill>
                  <a:srgbClr val="0000CC"/>
                </a:solidFill>
              </a:rPr>
              <a:t>What</a:t>
            </a: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5400" b="1" dirty="0">
                <a:solidFill>
                  <a:srgbClr val="0000CC"/>
                </a:solidFill>
              </a:rPr>
              <a:t>Does Spillway Improvement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CD96-A8D8-13B3-56B1-1C7B12F04870}"/>
              </a:ext>
            </a:extLst>
          </p:cNvPr>
          <p:cNvSpPr txBox="1">
            <a:spLocks/>
          </p:cNvSpPr>
          <p:nvPr/>
        </p:nvSpPr>
        <p:spPr>
          <a:xfrm>
            <a:off x="232198" y="4097612"/>
            <a:ext cx="10293714" cy="22413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3695" lvl="1">
              <a:lnSpc>
                <a:spcPts val="4800"/>
              </a:lnSpc>
            </a:pPr>
            <a:r>
              <a:rPr lang="en-GB" sz="3600" dirty="0"/>
              <a:t>If more water flows in from </a:t>
            </a:r>
            <a:r>
              <a:rPr lang="en-GB" sz="3600" b="1" dirty="0"/>
              <a:t>‘the catchment’ </a:t>
            </a:r>
            <a:r>
              <a:rPr lang="en-GB" sz="3600" dirty="0"/>
              <a:t>than can flow out into the spillway and </a:t>
            </a:r>
            <a:r>
              <a:rPr lang="en-GB" sz="3600" b="1" dirty="0"/>
              <a:t>‘outflow pipe’, </a:t>
            </a:r>
            <a:r>
              <a:rPr lang="en-GB" sz="3600" dirty="0"/>
              <a:t>the level will rise and there is a risk of water overflowing</a:t>
            </a:r>
          </a:p>
          <a:p>
            <a:pPr marL="0" indent="0">
              <a:lnSpc>
                <a:spcPts val="4500"/>
              </a:lnSpc>
              <a:buNone/>
            </a:pPr>
            <a:endParaRPr lang="en-GB" sz="3200" dirty="0"/>
          </a:p>
        </p:txBody>
      </p:sp>
      <p:pic>
        <p:nvPicPr>
          <p:cNvPr id="1026" name="Picture 2" descr="Image result for freestanding bathtub (With images) | Free standing tub ...">
            <a:extLst>
              <a:ext uri="{FF2B5EF4-FFF2-40B4-BE49-F238E27FC236}">
                <a16:creationId xmlns:a16="http://schemas.microsoft.com/office/drawing/2014/main" id="{A061B5BD-DFBE-F7A5-A5CC-C31C545F5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4418" y="1047908"/>
            <a:ext cx="4165629" cy="2988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445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457200" y="1021048"/>
            <a:ext cx="10308431" cy="58100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2016 Mott Macdonald Section 10 Inspection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2019 Jacobs Flood Study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Autumn 2022 – CEC Public Consultation </a:t>
            </a:r>
            <a:r>
              <a:rPr lang="en-GB" i="1" dirty="0"/>
              <a:t>(1,200 responses)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4 October 2023 – FoPP Petition Lodged </a:t>
            </a:r>
            <a:r>
              <a:rPr lang="en-GB" i="1" dirty="0"/>
              <a:t>(5,800 signatures)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23 November 2023 – CEC Planning application registered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10 January 2024 – CEC Planning application closed for comments </a:t>
            </a:r>
            <a:r>
              <a:rPr lang="en-GB" i="1" dirty="0"/>
              <a:t>(1,700 objections</a:t>
            </a:r>
            <a:r>
              <a:rPr lang="en-GB" dirty="0"/>
              <a:t>)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24 April 2024 – CEC Strategic Planning Board decision</a:t>
            </a:r>
          </a:p>
          <a:p>
            <a:pPr marL="514350" indent="-514350">
              <a:lnSpc>
                <a:spcPts val="45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dirty="0"/>
              <a:t>Autumn 2024 – work is likely to commence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Poynton Spillway proposal timeline</a:t>
            </a:r>
          </a:p>
        </p:txBody>
      </p:sp>
    </p:spTree>
    <p:extLst>
      <p:ext uri="{BB962C8B-B14F-4D97-AF65-F5344CB8AC3E}">
        <p14:creationId xmlns:p14="http://schemas.microsoft.com/office/powerpoint/2010/main" val="131774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9608" y="1109785"/>
            <a:ext cx="9983174" cy="58100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The application has been </a:t>
            </a:r>
            <a:r>
              <a:rPr lang="en-GB" sz="3200" b="1" dirty="0"/>
              <a:t>recommended for approval </a:t>
            </a:r>
            <a:r>
              <a:rPr lang="en-GB" sz="3200" dirty="0"/>
              <a:t>subject to conditions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The officer report states: </a:t>
            </a:r>
            <a:r>
              <a:rPr lang="en-GB" sz="3200" i="1" dirty="0"/>
              <a:t>“The proposal results in a </a:t>
            </a:r>
            <a:r>
              <a:rPr lang="en-GB" sz="3200" i="1" u="sng" dirty="0"/>
              <a:t>significant loss of trees</a:t>
            </a:r>
            <a:r>
              <a:rPr lang="en-GB" sz="3200" i="1" dirty="0"/>
              <a:t>. The loss of these trees is </a:t>
            </a:r>
            <a:r>
              <a:rPr lang="en-GB" sz="3200" i="1" u="sng" dirty="0"/>
              <a:t>significantly harmful </a:t>
            </a:r>
            <a:r>
              <a:rPr lang="en-GB" sz="3200" i="1" dirty="0"/>
              <a:t>to the amenity of the local area and the non-designated heritage assets of Poynton Pool and Poynton Park”</a:t>
            </a:r>
          </a:p>
          <a:p>
            <a:pPr>
              <a:lnSpc>
                <a:spcPts val="4500"/>
              </a:lnSpc>
              <a:spcBef>
                <a:spcPts val="600"/>
              </a:spcBef>
            </a:pPr>
            <a:r>
              <a:rPr lang="en-GB" sz="3200" dirty="0"/>
              <a:t>The volume and strength of local opposition to the proposals is acknowledged and completely understood</a:t>
            </a:r>
          </a:p>
          <a:p>
            <a:pPr marL="0" indent="0">
              <a:lnSpc>
                <a:spcPts val="4500"/>
              </a:lnSpc>
              <a:buNone/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Strategic Planning Board 24 April 2024 (1 of 2)</a:t>
            </a:r>
          </a:p>
        </p:txBody>
      </p:sp>
    </p:spTree>
    <p:extLst>
      <p:ext uri="{BB962C8B-B14F-4D97-AF65-F5344CB8AC3E}">
        <p14:creationId xmlns:p14="http://schemas.microsoft.com/office/powerpoint/2010/main" val="24875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29607" y="1109785"/>
            <a:ext cx="10333809" cy="54835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GB" sz="3200" dirty="0"/>
              <a:t>The report also states </a:t>
            </a:r>
            <a:r>
              <a:rPr lang="en-GB" sz="3200" i="1" dirty="0"/>
              <a:t>“the identified harm is considered to be </a:t>
            </a:r>
            <a:r>
              <a:rPr lang="en-GB" sz="3200" i="1" u="sng" dirty="0"/>
              <a:t>outweighed by the need for the proposal </a:t>
            </a:r>
            <a:r>
              <a:rPr lang="en-GB" sz="3200" i="1" dirty="0"/>
              <a:t>and the lack of any viable alternatives in this case”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GB" sz="3200" dirty="0"/>
              <a:t>Conditions include updated badger and bat survey and  minimise risk to toads and hedgehogs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GB" sz="3200" dirty="0"/>
              <a:t>FoPP will speak at the meeting along with Poynton Cheshire East Councillors and Poynton Town Council </a:t>
            </a:r>
          </a:p>
          <a:p>
            <a:pPr>
              <a:lnSpc>
                <a:spcPts val="4500"/>
              </a:lnSpc>
              <a:spcAft>
                <a:spcPts val="1200"/>
              </a:spcAft>
            </a:pPr>
            <a:r>
              <a:rPr lang="en-GB" sz="3200" dirty="0"/>
              <a:t>Members of public can attend</a:t>
            </a:r>
          </a:p>
          <a:p>
            <a:pPr>
              <a:lnSpc>
                <a:spcPts val="4500"/>
              </a:lnSpc>
            </a:pPr>
            <a:endParaRPr lang="en-GB" sz="3200" dirty="0"/>
          </a:p>
          <a:p>
            <a:pPr marL="0" indent="0">
              <a:lnSpc>
                <a:spcPts val="4500"/>
              </a:lnSpc>
              <a:buNone/>
            </a:pPr>
            <a:endParaRPr lang="en-GB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Strategic Planning Board 24 April 2024 (2 of 2)</a:t>
            </a:r>
          </a:p>
        </p:txBody>
      </p:sp>
    </p:spTree>
    <p:extLst>
      <p:ext uri="{BB962C8B-B14F-4D97-AF65-F5344CB8AC3E}">
        <p14:creationId xmlns:p14="http://schemas.microsoft.com/office/powerpoint/2010/main" val="211956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B0E957-F4CF-0441-D4F6-753D377D161C}"/>
              </a:ext>
            </a:extLst>
          </p:cNvPr>
          <p:cNvSpPr txBox="1">
            <a:spLocks/>
          </p:cNvSpPr>
          <p:nvPr/>
        </p:nvSpPr>
        <p:spPr>
          <a:xfrm>
            <a:off x="348142" y="1204512"/>
            <a:ext cx="6476828" cy="28601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n-GB" sz="3600" dirty="0"/>
              <a:t>Add a 480m concrete kerb</a:t>
            </a:r>
          </a:p>
          <a:p>
            <a:pPr>
              <a:lnSpc>
                <a:spcPts val="4500"/>
              </a:lnSpc>
            </a:pPr>
            <a:r>
              <a:rPr lang="en-GB" sz="3600" dirty="0"/>
              <a:t>Clear two x 40 linear metre sections of trees from the full width of the embankment and manage as grass </a:t>
            </a:r>
          </a:p>
          <a:p>
            <a:pPr marL="0" indent="0">
              <a:lnSpc>
                <a:spcPts val="4500"/>
              </a:lnSpc>
              <a:buNone/>
            </a:pPr>
            <a:endParaRPr lang="en-GB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D4FFA-7E27-5E0D-7F36-FBE99D04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08" y="2839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Cheshire East Council proposes to:</a:t>
            </a:r>
          </a:p>
        </p:txBody>
      </p:sp>
      <p:pic>
        <p:nvPicPr>
          <p:cNvPr id="1028" name="Picture 4" descr="High containment kerb | Marshalls">
            <a:extLst>
              <a:ext uri="{FF2B5EF4-FFF2-40B4-BE49-F238E27FC236}">
                <a16:creationId xmlns:a16="http://schemas.microsoft.com/office/drawing/2014/main" id="{00331926-E32D-A342-32BE-D7A8F68F7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4970" y="1004122"/>
            <a:ext cx="5052661" cy="32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5BAC-1B90-0244-6F21-14EDA8C361F4}"/>
              </a:ext>
            </a:extLst>
          </p:cNvPr>
          <p:cNvSpPr txBox="1">
            <a:spLocks/>
          </p:cNvSpPr>
          <p:nvPr/>
        </p:nvSpPr>
        <p:spPr>
          <a:xfrm>
            <a:off x="329608" y="4320515"/>
            <a:ext cx="11495715" cy="18406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en-GB" sz="3600" dirty="0"/>
              <a:t>Widen the adjacent footpath, removing tree roots and resurface with compacted gravel</a:t>
            </a:r>
          </a:p>
          <a:p>
            <a:pPr>
              <a:lnSpc>
                <a:spcPts val="4500"/>
              </a:lnSpc>
            </a:pPr>
            <a:r>
              <a:rPr lang="en-GB" sz="3600" dirty="0"/>
              <a:t>Add a 2m wide grass strip, and remove tree roots from beneath it</a:t>
            </a:r>
          </a:p>
          <a:p>
            <a:pPr marL="0" indent="0">
              <a:lnSpc>
                <a:spcPts val="4500"/>
              </a:lnSpc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744228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Widescreen</PresentationFormat>
  <Paragraphs>149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Times New Roman</vt:lpstr>
      <vt:lpstr>1_Office Theme</vt:lpstr>
      <vt:lpstr>Office Theme</vt:lpstr>
      <vt:lpstr>Friends of Poynton Pool (FoPP)  Poynton Spillway Proposal Public Briefing  Poynton British Legion</vt:lpstr>
      <vt:lpstr>Agenda</vt:lpstr>
      <vt:lpstr>Friends of Poynton Pool Volunteers</vt:lpstr>
      <vt:lpstr>Introduction</vt:lpstr>
      <vt:lpstr>What Does Spillway Improvement Mean?</vt:lpstr>
      <vt:lpstr>Poynton Spillway proposal timeline</vt:lpstr>
      <vt:lpstr>Strategic Planning Board 24 April 2024 (1 of 2)</vt:lpstr>
      <vt:lpstr>Strategic Planning Board 24 April 2024 (2 of 2)</vt:lpstr>
      <vt:lpstr>Cheshire East Council proposes to:</vt:lpstr>
      <vt:lpstr>Planning application impact (1 of 2)</vt:lpstr>
      <vt:lpstr>Planning application impact (2 of 2)</vt:lpstr>
      <vt:lpstr>2019 Flood study</vt:lpstr>
      <vt:lpstr>Impact Flood study data issues (1 of 2)</vt:lpstr>
      <vt:lpstr>Flood study / data issues (2 of 2)</vt:lpstr>
      <vt:lpstr>Poynton Pool is a ‘puddle’ compared to Toddbrook reservoir</vt:lpstr>
      <vt:lpstr>How does rainfall affect Poynton Pool?</vt:lpstr>
      <vt:lpstr>FoPP alternative options (1 of 2)</vt:lpstr>
      <vt:lpstr>FoPP alternative options (2 of 2)</vt:lpstr>
      <vt:lpstr>FoPP Option 1C</vt:lpstr>
      <vt:lpstr>PowerPoint Presentation</vt:lpstr>
      <vt:lpstr>PowerPoint Presentation</vt:lpstr>
      <vt:lpstr>FoPP Option 2C</vt:lpstr>
      <vt:lpstr>PowerPoint Presentation</vt:lpstr>
      <vt:lpstr>PowerPoint Presentation</vt:lpstr>
      <vt:lpstr>Benefits of FoPP alternative options (1 of 2)</vt:lpstr>
      <vt:lpstr>Benefits of FoPP alternative options (2 of 2)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Poynton Pool (FoPP)  Objections to Cheshire East Council’s Spillway Improvements Planning Application  Civic Centre</dc:title>
  <dc:creator>Elaine Adam</dc:creator>
  <cp:lastModifiedBy>Elaine Adam</cp:lastModifiedBy>
  <cp:revision>7</cp:revision>
  <dcterms:created xsi:type="dcterms:W3CDTF">2024-04-07T15:07:34Z</dcterms:created>
  <dcterms:modified xsi:type="dcterms:W3CDTF">2024-04-19T09:37:00Z</dcterms:modified>
</cp:coreProperties>
</file>